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fntdata" ContentType="application/x-fontdata"/>
  <Default Extension="xml" ContentType="application/xml"/>
  <Default Extension="jpg" ContentType="image/jpeg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Caveat"/>
      <p:regular r:id="rId11"/>
      <p:bold r:id="rId12"/>
    </p:embeddedFont>
    <p:embeddedFont>
      <p:font typeface="Permanent Marker"/>
      <p:regular r:id="rId13"/>
    </p:embeddedFont>
    <p:embeddedFont>
      <p:font typeface="Merriweather"/>
      <p:regular r:id="rId14"/>
      <p:bold r:id="rId15"/>
      <p:italic r:id="rId16"/>
      <p:boldItalic r:id="rId17"/>
    </p:embeddedFont>
    <p:embeddedFont>
      <p:font typeface="Alegreya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PermanentMarker-regular.fntdata"/><Relationship Id="rId18" Type="http://schemas.openxmlformats.org/officeDocument/2006/relationships/font" Target="fonts/Alegreya-regular.fntdata"/><Relationship Id="rId8" Type="http://schemas.openxmlformats.org/officeDocument/2006/relationships/slide" Target="slides/slide3.xml"/><Relationship Id="rId21" Type="http://schemas.openxmlformats.org/officeDocument/2006/relationships/font" Target="fonts/Alegreya-boldItalic.fntdata"/><Relationship Id="rId3" Type="http://schemas.openxmlformats.org/officeDocument/2006/relationships/presProps" Target="presProps.xml"/><Relationship Id="rId12" Type="http://schemas.openxmlformats.org/officeDocument/2006/relationships/font" Target="fonts/Caveat-bold.fntdata"/><Relationship Id="rId17" Type="http://schemas.openxmlformats.org/officeDocument/2006/relationships/font" Target="fonts/Merriweather-boldItalic.fntdata"/><Relationship Id="rId7" Type="http://schemas.openxmlformats.org/officeDocument/2006/relationships/slide" Target="slides/slide2.xml"/><Relationship Id="rId20" Type="http://schemas.openxmlformats.org/officeDocument/2006/relationships/font" Target="fonts/Alegreya-italic.fntdata"/><Relationship Id="rId2" Type="http://schemas.openxmlformats.org/officeDocument/2006/relationships/viewProps" Target="viewProps.xml"/><Relationship Id="rId16" Type="http://schemas.openxmlformats.org/officeDocument/2006/relationships/font" Target="fonts/Merriweather-italic.fntdata"/><Relationship Id="rId11" Type="http://schemas.openxmlformats.org/officeDocument/2006/relationships/font" Target="fonts/Caveat-regular.fntdata"/><Relationship Id="rId1" Type="http://schemas.openxmlformats.org/officeDocument/2006/relationships/theme" Target="theme/theme2.xml"/><Relationship Id="rId6" Type="http://schemas.openxmlformats.org/officeDocument/2006/relationships/slide" Target="slides/slide1.xml"/><Relationship Id="rId24" Type="http://schemas.openxmlformats.org/officeDocument/2006/relationships/customXml" Target="../customXml/item3.xml"/><Relationship Id="rId15" Type="http://schemas.openxmlformats.org/officeDocument/2006/relationships/font" Target="fonts/Merriweather-bold.fntdata"/><Relationship Id="rId5" Type="http://schemas.openxmlformats.org/officeDocument/2006/relationships/notesMaster" Target="notesMasters/notesMaster1.xml"/><Relationship Id="rId23" Type="http://schemas.openxmlformats.org/officeDocument/2006/relationships/customXml" Target="../customXml/item2.xml"/><Relationship Id="rId10" Type="http://schemas.openxmlformats.org/officeDocument/2006/relationships/slide" Target="slides/slide5.xml"/><Relationship Id="rId19" Type="http://schemas.openxmlformats.org/officeDocument/2006/relationships/font" Target="fonts/Alegreya-bold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Merriweather-regular.fntdata"/><Relationship Id="rId22" Type="http://schemas.openxmlformats.org/officeDocument/2006/relationships/customXml" Target="../customXml/item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771dc18ff1_0_0:notes"/>
          <p:cNvSpPr/>
          <p:nvPr>
            <p:ph idx="2" type="sldImg"/>
          </p:nvPr>
        </p:nvSpPr>
        <p:spPr>
          <a:xfrm>
            <a:off x="397565" y="685487"/>
            <a:ext cx="606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771dc18ff1_0_0:notes"/>
          <p:cNvSpPr txBox="1"/>
          <p:nvPr>
            <p:ph idx="1" type="body"/>
          </p:nvPr>
        </p:nvSpPr>
        <p:spPr>
          <a:xfrm>
            <a:off x="686421" y="4344025"/>
            <a:ext cx="5485200" cy="411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g1771dc18ff1_0_0:notes"/>
          <p:cNvSpPr txBox="1"/>
          <p:nvPr>
            <p:ph idx="12" type="sldNum"/>
          </p:nvPr>
        </p:nvSpPr>
        <p:spPr>
          <a:xfrm>
            <a:off x="3884025" y="8684926"/>
            <a:ext cx="2972400" cy="45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9600" lIns="89600" spcFirstLastPara="1" rIns="89600" wrap="square" tIns="89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 sz="1400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f773b3c269_0_0:notes"/>
          <p:cNvSpPr/>
          <p:nvPr>
            <p:ph idx="2" type="sldImg"/>
          </p:nvPr>
        </p:nvSpPr>
        <p:spPr>
          <a:xfrm>
            <a:off x="397565" y="685487"/>
            <a:ext cx="606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f773b3c269_0_0:notes"/>
          <p:cNvSpPr txBox="1"/>
          <p:nvPr>
            <p:ph idx="1" type="body"/>
          </p:nvPr>
        </p:nvSpPr>
        <p:spPr>
          <a:xfrm>
            <a:off x="686421" y="4344025"/>
            <a:ext cx="5485200" cy="411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gf773b3c269_0_0:notes"/>
          <p:cNvSpPr txBox="1"/>
          <p:nvPr>
            <p:ph idx="12" type="sldNum"/>
          </p:nvPr>
        </p:nvSpPr>
        <p:spPr>
          <a:xfrm>
            <a:off x="3884025" y="8684926"/>
            <a:ext cx="2972400" cy="45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9600" lIns="89600" spcFirstLastPara="1" rIns="89600" wrap="square" tIns="89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400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f773b3c269_0_231:notes"/>
          <p:cNvSpPr/>
          <p:nvPr>
            <p:ph idx="2" type="sldImg"/>
          </p:nvPr>
        </p:nvSpPr>
        <p:spPr>
          <a:xfrm>
            <a:off x="397565" y="685487"/>
            <a:ext cx="606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f773b3c269_0_231:notes"/>
          <p:cNvSpPr txBox="1"/>
          <p:nvPr>
            <p:ph idx="1" type="body"/>
          </p:nvPr>
        </p:nvSpPr>
        <p:spPr>
          <a:xfrm>
            <a:off x="686421" y="4344025"/>
            <a:ext cx="5485200" cy="411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gf773b3c269_0_231:notes"/>
          <p:cNvSpPr txBox="1"/>
          <p:nvPr>
            <p:ph idx="12" type="sldNum"/>
          </p:nvPr>
        </p:nvSpPr>
        <p:spPr>
          <a:xfrm>
            <a:off x="3884025" y="8684926"/>
            <a:ext cx="2972400" cy="45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9600" lIns="89600" spcFirstLastPara="1" rIns="89600" wrap="square" tIns="89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 sz="1400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118188b5c4_0_0:notes"/>
          <p:cNvSpPr/>
          <p:nvPr>
            <p:ph idx="2" type="sldImg"/>
          </p:nvPr>
        </p:nvSpPr>
        <p:spPr>
          <a:xfrm>
            <a:off x="397565" y="685487"/>
            <a:ext cx="606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118188b5c4_0_0:notes"/>
          <p:cNvSpPr txBox="1"/>
          <p:nvPr>
            <p:ph idx="1" type="body"/>
          </p:nvPr>
        </p:nvSpPr>
        <p:spPr>
          <a:xfrm>
            <a:off x="686421" y="4344025"/>
            <a:ext cx="5485200" cy="411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g3118188b5c4_0_0:notes"/>
          <p:cNvSpPr txBox="1"/>
          <p:nvPr>
            <p:ph idx="12" type="sldNum"/>
          </p:nvPr>
        </p:nvSpPr>
        <p:spPr>
          <a:xfrm>
            <a:off x="3884025" y="8684926"/>
            <a:ext cx="2972400" cy="45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9600" lIns="89600" spcFirstLastPara="1" rIns="89600" wrap="square" tIns="89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 sz="1400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f773b3c269_0_177:notes"/>
          <p:cNvSpPr/>
          <p:nvPr>
            <p:ph idx="2" type="sldImg"/>
          </p:nvPr>
        </p:nvSpPr>
        <p:spPr>
          <a:xfrm>
            <a:off x="397565" y="685487"/>
            <a:ext cx="606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f773b3c269_0_177:notes"/>
          <p:cNvSpPr txBox="1"/>
          <p:nvPr>
            <p:ph idx="1" type="body"/>
          </p:nvPr>
        </p:nvSpPr>
        <p:spPr>
          <a:xfrm>
            <a:off x="686421" y="4344025"/>
            <a:ext cx="5485200" cy="411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gf773b3c269_0_177:notes"/>
          <p:cNvSpPr txBox="1"/>
          <p:nvPr>
            <p:ph idx="12" type="sldNum"/>
          </p:nvPr>
        </p:nvSpPr>
        <p:spPr>
          <a:xfrm>
            <a:off x="3884025" y="8684926"/>
            <a:ext cx="2972400" cy="45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9600" lIns="89600" spcFirstLastPara="1" rIns="89600" wrap="square" tIns="89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 sz="1400"/>
              <a:t>‹#›</a:t>
            </a:fld>
            <a:endParaRPr sz="1400"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12648" y="171450"/>
            <a:ext cx="8153400" cy="7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12648" y="1200150"/>
            <a:ext cx="8153400" cy="33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97180" lvl="0" marL="457200" rtl="0" algn="l">
              <a:spcBef>
                <a:spcPts val="700"/>
              </a:spcBef>
              <a:spcAft>
                <a:spcPts val="0"/>
              </a:spcAft>
              <a:buSzPts val="1080"/>
              <a:buChar char="●"/>
              <a:defRPr/>
            </a:lvl1pPr>
            <a:lvl2pPr indent="-308610" lvl="1" marL="914400" rtl="0" algn="l">
              <a:spcBef>
                <a:spcPts val="550"/>
              </a:spcBef>
              <a:spcAft>
                <a:spcPts val="0"/>
              </a:spcAft>
              <a:buSzPts val="1260"/>
              <a:buChar char="○"/>
              <a:defRPr/>
            </a:lvl2pPr>
            <a:lvl3pPr indent="-314325" lvl="2" marL="1371600" rtl="0" algn="l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rtl="0" algn="l">
              <a:spcBef>
                <a:spcPts val="400"/>
              </a:spcBef>
              <a:spcAft>
                <a:spcPts val="0"/>
              </a:spcAft>
              <a:buSzPts val="1350"/>
              <a:buChar char="●"/>
              <a:defRPr/>
            </a:lvl4pPr>
            <a:lvl5pPr indent="-302895" lvl="4" marL="2286000" rtl="0" algn="l">
              <a:spcBef>
                <a:spcPts val="400"/>
              </a:spcBef>
              <a:spcAft>
                <a:spcPts val="0"/>
              </a:spcAft>
              <a:buSzPts val="1170"/>
              <a:buChar char="○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 algn="l">
              <a:spcBef>
                <a:spcPts val="12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 algn="l">
              <a:spcBef>
                <a:spcPts val="1200"/>
              </a:spcBef>
              <a:spcAft>
                <a:spcPts val="12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096000" y="4686300"/>
            <a:ext cx="2667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609600" y="4686300"/>
            <a:ext cx="5421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0" y="953690"/>
            <a:ext cx="533400" cy="18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47500" lnSpcReduction="10000"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b="0"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Relationship Id="rId4" Type="http://schemas.openxmlformats.org/officeDocument/2006/relationships/image" Target="../media/image3.png"/><Relationship Id="rId5" Type="http://schemas.openxmlformats.org/officeDocument/2006/relationships/image" Target="../media/image12.jpg"/><Relationship Id="rId6" Type="http://schemas.openxmlformats.org/officeDocument/2006/relationships/image" Target="../media/image1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Relationship Id="rId4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0" Type="http://schemas.openxmlformats.org/officeDocument/2006/relationships/image" Target="../media/image9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Relationship Id="rId4" Type="http://schemas.openxmlformats.org/officeDocument/2006/relationships/hyperlink" Target="https://docs.google.com/presentation/d/1_0mvcvhNYm_3tLespv5yotJUWHuUBYOo/edit?usp=sharing&amp;ouid=105468299648294539597&amp;rtpof=true&amp;sd=true" TargetMode="External"/><Relationship Id="rId9" Type="http://schemas.openxmlformats.org/officeDocument/2006/relationships/image" Target="../media/image11.jpg"/><Relationship Id="rId5" Type="http://schemas.openxmlformats.org/officeDocument/2006/relationships/hyperlink" Target="https://docs.google.com/document/d/1CTZKdrf6Y52F4mWDKoZBYrrSeIerTQJA/edit?usp=sharing&amp;ouid=105468299648294539597&amp;rtpof=true&amp;sd=true" TargetMode="External"/><Relationship Id="rId6" Type="http://schemas.openxmlformats.org/officeDocument/2006/relationships/hyperlink" Target="https://drive.google.com/file/d/1B8cJeUi3cbuRGz3uu8r-Rz8f_GyJscCf/view?usp=sharing" TargetMode="External"/><Relationship Id="rId7" Type="http://schemas.openxmlformats.org/officeDocument/2006/relationships/image" Target="../media/image3.png"/><Relationship Id="rId8" Type="http://schemas.openxmlformats.org/officeDocument/2006/relationships/image" Target="../media/image10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Relationship Id="rId4" Type="http://schemas.openxmlformats.org/officeDocument/2006/relationships/hyperlink" Target="http://drive.google.com/file/d/1NxT2Gyno2_HYh-LMCwGTyApLgpeMUTCI/view" TargetMode="External"/><Relationship Id="rId5" Type="http://schemas.openxmlformats.org/officeDocument/2006/relationships/image" Target="../media/image1.png"/><Relationship Id="rId6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4257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171450"/>
            <a:ext cx="9400824" cy="1690219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 rot="236893">
            <a:off x="399251" y="81446"/>
            <a:ext cx="1755867" cy="46516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latin typeface="Permanent Marker"/>
                <a:ea typeface="Permanent Marker"/>
                <a:cs typeface="Permanent Marker"/>
                <a:sym typeface="Permanent Marker"/>
              </a:rPr>
              <a:t>Benefits of Taking Art</a:t>
            </a:r>
            <a:r>
              <a:rPr lang="en" sz="1300" u="sng">
                <a:latin typeface="Permanent Marker"/>
                <a:ea typeface="Permanent Marker"/>
                <a:cs typeface="Permanent Marker"/>
                <a:sym typeface="Permanent Marker"/>
              </a:rPr>
              <a:t>:</a:t>
            </a:r>
            <a:endParaRPr sz="1300" u="sng"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64" name="Google Shape;64;p14"/>
          <p:cNvSpPr txBox="1"/>
          <p:nvPr/>
        </p:nvSpPr>
        <p:spPr>
          <a:xfrm rot="101371">
            <a:off x="3662475" y="160505"/>
            <a:ext cx="1465237" cy="44341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ermanent Marker"/>
                <a:ea typeface="Permanent Marker"/>
                <a:cs typeface="Permanent Marker"/>
                <a:sym typeface="Permanent Marker"/>
              </a:rPr>
              <a:t>Heightens self-esteem</a:t>
            </a:r>
            <a:endParaRPr sz="1200"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65" name="Google Shape;65;p14"/>
          <p:cNvSpPr txBox="1"/>
          <p:nvPr/>
        </p:nvSpPr>
        <p:spPr>
          <a:xfrm rot="-617568">
            <a:off x="1929872" y="174606"/>
            <a:ext cx="1786448" cy="6553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ermanent Marker"/>
                <a:ea typeface="Permanent Marker"/>
                <a:cs typeface="Permanent Marker"/>
                <a:sym typeface="Permanent Marker"/>
              </a:rPr>
              <a:t>Allows for expression &amp;        </a:t>
            </a:r>
            <a:endParaRPr sz="12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ermanent Marker"/>
                <a:ea typeface="Permanent Marker"/>
                <a:cs typeface="Permanent Marker"/>
                <a:sym typeface="Permanent Marker"/>
              </a:rPr>
              <a:t>       creativity</a:t>
            </a:r>
            <a:endParaRPr sz="1200"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66" name="Google Shape;66;p14"/>
          <p:cNvSpPr txBox="1"/>
          <p:nvPr/>
        </p:nvSpPr>
        <p:spPr>
          <a:xfrm rot="155835">
            <a:off x="419534" y="559972"/>
            <a:ext cx="1761009" cy="4866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ermanent Marker"/>
                <a:ea typeface="Permanent Marker"/>
                <a:cs typeface="Permanent Marker"/>
                <a:sym typeface="Permanent Marker"/>
              </a:rPr>
              <a:t>Develops problem solving skills</a:t>
            </a:r>
            <a:endParaRPr sz="1200"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67" name="Google Shape;67;p14"/>
          <p:cNvSpPr txBox="1"/>
          <p:nvPr/>
        </p:nvSpPr>
        <p:spPr>
          <a:xfrm rot="665425">
            <a:off x="6905036" y="292822"/>
            <a:ext cx="1996281" cy="49810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ermanent Marker"/>
                <a:ea typeface="Permanent Marker"/>
                <a:cs typeface="Permanent Marker"/>
                <a:sym typeface="Permanent Marker"/>
              </a:rPr>
              <a:t>Develops cultural &amp;   historical  awareness</a:t>
            </a:r>
            <a:endParaRPr sz="1200"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68" name="Google Shape;68;p14"/>
          <p:cNvSpPr txBox="1"/>
          <p:nvPr/>
        </p:nvSpPr>
        <p:spPr>
          <a:xfrm rot="358852">
            <a:off x="5130375" y="42489"/>
            <a:ext cx="1790848" cy="4049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ermanent Marker"/>
                <a:ea typeface="Permanent Marker"/>
                <a:cs typeface="Permanent Marker"/>
                <a:sym typeface="Permanent Marker"/>
              </a:rPr>
              <a:t>Increases motivation to learn</a:t>
            </a:r>
            <a:endParaRPr sz="1200"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69" name="Google Shape;69;p14"/>
          <p:cNvSpPr txBox="1"/>
          <p:nvPr/>
        </p:nvSpPr>
        <p:spPr>
          <a:xfrm rot="121275">
            <a:off x="3644907" y="582919"/>
            <a:ext cx="1854254" cy="58492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ermanent Marker"/>
                <a:ea typeface="Permanent Marker"/>
                <a:cs typeface="Permanent Marker"/>
                <a:sym typeface="Permanent Marker"/>
              </a:rPr>
              <a:t>Develops ability to make aesthetic judgement</a:t>
            </a:r>
            <a:endParaRPr sz="1200"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70" name="Google Shape;70;p14"/>
          <p:cNvSpPr txBox="1"/>
          <p:nvPr/>
        </p:nvSpPr>
        <p:spPr>
          <a:xfrm rot="588981">
            <a:off x="6321647" y="610468"/>
            <a:ext cx="2099234" cy="6158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ermanent Marker"/>
                <a:ea typeface="Permanent Marker"/>
                <a:cs typeface="Permanent Marker"/>
                <a:sym typeface="Permanent Marker"/>
              </a:rPr>
              <a:t>Improves  overall academic       </a:t>
            </a:r>
            <a:endParaRPr sz="12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ermanent Marker"/>
                <a:ea typeface="Permanent Marker"/>
                <a:cs typeface="Permanent Marker"/>
                <a:sym typeface="Permanent Marker"/>
              </a:rPr>
              <a:t>performance</a:t>
            </a:r>
            <a:endParaRPr sz="1200"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71" name="Google Shape;71;p14"/>
          <p:cNvSpPr txBox="1"/>
          <p:nvPr/>
        </p:nvSpPr>
        <p:spPr>
          <a:xfrm rot="433775">
            <a:off x="5528097" y="571753"/>
            <a:ext cx="1365960" cy="40655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ermanent Marker"/>
                <a:ea typeface="Permanent Marker"/>
                <a:cs typeface="Permanent Marker"/>
                <a:sym typeface="Permanent Marker"/>
              </a:rPr>
              <a:t>Provides </a:t>
            </a:r>
            <a:endParaRPr sz="12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ermanent Marker"/>
                <a:ea typeface="Permanent Marker"/>
                <a:cs typeface="Permanent Marker"/>
                <a:sym typeface="Permanent Marker"/>
              </a:rPr>
              <a:t>fulfillment</a:t>
            </a:r>
            <a:endParaRPr sz="1200"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72" name="Google Shape;72;p14"/>
          <p:cNvSpPr txBox="1"/>
          <p:nvPr/>
        </p:nvSpPr>
        <p:spPr>
          <a:xfrm rot="-674639">
            <a:off x="2136266" y="692546"/>
            <a:ext cx="1584717" cy="46047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ermanent Marker"/>
                <a:ea typeface="Permanent Marker"/>
                <a:cs typeface="Permanent Marker"/>
                <a:sym typeface="Permanent Marker"/>
              </a:rPr>
              <a:t>Develops self-discipline</a:t>
            </a:r>
            <a:endParaRPr sz="1200"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1612275" y="4257700"/>
            <a:ext cx="7099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rgbClr val="FF00FF"/>
                </a:solidFill>
                <a:latin typeface="Alegreya"/>
                <a:ea typeface="Alegreya"/>
                <a:cs typeface="Alegreya"/>
                <a:sym typeface="Alegreya"/>
              </a:rPr>
              <a:t>Visual Arts &amp; Media Design</a:t>
            </a:r>
            <a:endParaRPr b="1" sz="3800">
              <a:solidFill>
                <a:srgbClr val="FF00FF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>
            <p:ph idx="1" type="body"/>
          </p:nvPr>
        </p:nvSpPr>
        <p:spPr>
          <a:xfrm>
            <a:off x="54225" y="1167900"/>
            <a:ext cx="5817600" cy="3899400"/>
          </a:xfrm>
          <a:prstGeom prst="rect">
            <a:avLst/>
          </a:prstGeom>
          <a:effectLst>
            <a:outerShdw blurRad="57150" rotWithShape="0" algn="bl" dir="420000" dist="28575">
              <a:srgbClr val="000000">
                <a:alpha val="2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700"/>
              </a:spcBef>
              <a:spcAft>
                <a:spcPts val="0"/>
              </a:spcAft>
              <a:buSzPts val="584"/>
              <a:buNone/>
            </a:pPr>
            <a:r>
              <a:rPr b="1" lang="en" sz="1428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Grade 9 ART at LSS:  NAC1O1</a:t>
            </a:r>
            <a:endParaRPr b="1" sz="1428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SzPts val="584"/>
              <a:buNone/>
            </a:pPr>
            <a:r>
              <a:rPr lang="en" sz="1383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The Grade 9 Art program is an introductory course that educates </a:t>
            </a:r>
            <a:r>
              <a:rPr lang="en" sz="1383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explores a variety of disciplines including</a:t>
            </a:r>
            <a:r>
              <a:rPr lang="en" sz="1383">
                <a:solidFill>
                  <a:srgbClr val="40404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" sz="1383">
                <a:solidFill>
                  <a:srgbClr val="9900FF"/>
                </a:solidFill>
                <a:latin typeface="Merriweather"/>
                <a:ea typeface="Merriweather"/>
                <a:cs typeface="Merriweather"/>
                <a:sym typeface="Merriweather"/>
              </a:rPr>
              <a:t>drawing, painting, sculpture, photography, and digital media.</a:t>
            </a:r>
            <a:r>
              <a:rPr lang="en" sz="1383">
                <a:solidFill>
                  <a:srgbClr val="40404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" sz="1383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Students learn the fundamentals  of</a:t>
            </a:r>
            <a:r>
              <a:rPr lang="en" sz="1383">
                <a:solidFill>
                  <a:srgbClr val="40404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i="1" lang="en" sz="1383">
                <a:solidFill>
                  <a:srgbClr val="9900FF"/>
                </a:solidFill>
                <a:latin typeface="Merriweather"/>
                <a:ea typeface="Merriweather"/>
                <a:cs typeface="Merriweather"/>
                <a:sym typeface="Merriweather"/>
              </a:rPr>
              <a:t>theory and techniques </a:t>
            </a:r>
            <a:r>
              <a:rPr i="1" lang="en" sz="1383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which they apply to this</a:t>
            </a:r>
            <a:r>
              <a:rPr i="1" lang="en" sz="1383">
                <a:solidFill>
                  <a:srgbClr val="9900FF"/>
                </a:solidFill>
                <a:latin typeface="Merriweather"/>
                <a:ea typeface="Merriweather"/>
                <a:cs typeface="Merriweather"/>
                <a:sym typeface="Merriweather"/>
              </a:rPr>
              <a:t> hands-on </a:t>
            </a:r>
            <a:r>
              <a:rPr i="1" lang="en" sz="1383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course in their</a:t>
            </a:r>
            <a:r>
              <a:rPr i="1" lang="en" sz="1383">
                <a:solidFill>
                  <a:srgbClr val="9900FF"/>
                </a:solidFill>
                <a:latin typeface="Merriweather"/>
                <a:ea typeface="Merriweather"/>
                <a:cs typeface="Merriweather"/>
                <a:sym typeface="Merriweather"/>
              </a:rPr>
              <a:t> studio</a:t>
            </a:r>
            <a:r>
              <a:rPr lang="en" sz="1383">
                <a:solidFill>
                  <a:srgbClr val="404040"/>
                </a:solidFill>
                <a:latin typeface="Merriweather"/>
                <a:ea typeface="Merriweather"/>
                <a:cs typeface="Merriweather"/>
                <a:sym typeface="Merriweather"/>
              </a:rPr>
              <a:t> work.  </a:t>
            </a:r>
            <a:r>
              <a:rPr lang="en" sz="1383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Our talented teacher-artists appreciate the various skills students may or may not have upon entering this open level course, and teach with the individual in mind.  Studio </a:t>
            </a:r>
            <a:r>
              <a:rPr lang="en" sz="1383">
                <a:solidFill>
                  <a:srgbClr val="9900FF"/>
                </a:solidFill>
                <a:latin typeface="Merriweather"/>
                <a:ea typeface="Merriweather"/>
                <a:cs typeface="Merriweather"/>
                <a:sym typeface="Merriweather"/>
              </a:rPr>
              <a:t>applications </a:t>
            </a:r>
            <a:r>
              <a:rPr lang="en" sz="1383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are demonstrated and taught with proper tools and lots of practice, and further enhanced through</a:t>
            </a:r>
            <a:r>
              <a:rPr lang="en" sz="1383">
                <a:solidFill>
                  <a:srgbClr val="40404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" sz="1383">
                <a:solidFill>
                  <a:srgbClr val="9900FF"/>
                </a:solidFill>
                <a:latin typeface="Merriweather"/>
                <a:ea typeface="Merriweather"/>
                <a:cs typeface="Merriweather"/>
                <a:sym typeface="Merriweather"/>
              </a:rPr>
              <a:t>art history.</a:t>
            </a:r>
            <a:r>
              <a:rPr lang="en" sz="1383">
                <a:solidFill>
                  <a:srgbClr val="40404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" sz="1383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The content focuses on learning and appreciating artists from a variety of </a:t>
            </a:r>
            <a:r>
              <a:rPr lang="en" sz="1383">
                <a:solidFill>
                  <a:srgbClr val="9900FF"/>
                </a:solidFill>
                <a:latin typeface="Merriweather"/>
                <a:ea typeface="Merriweather"/>
                <a:cs typeface="Merriweather"/>
                <a:sym typeface="Merriweather"/>
              </a:rPr>
              <a:t>Indigenous cultures across Canada</a:t>
            </a:r>
            <a:r>
              <a:rPr lang="en" sz="1383">
                <a:solidFill>
                  <a:srgbClr val="404040"/>
                </a:solidFill>
                <a:latin typeface="Merriweather"/>
                <a:ea typeface="Merriweather"/>
                <a:cs typeface="Merriweather"/>
                <a:sym typeface="Merriweather"/>
              </a:rPr>
              <a:t> through </a:t>
            </a:r>
            <a:r>
              <a:rPr lang="en" sz="1383">
                <a:solidFill>
                  <a:srgbClr val="9900FF"/>
                </a:solidFill>
                <a:latin typeface="Merriweather"/>
                <a:ea typeface="Merriweather"/>
                <a:cs typeface="Merriweather"/>
                <a:sym typeface="Merriweather"/>
              </a:rPr>
              <a:t>“storytelling”</a:t>
            </a:r>
            <a:r>
              <a:rPr lang="en" sz="1383">
                <a:solidFill>
                  <a:srgbClr val="40404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" sz="1383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in all its forms. </a:t>
            </a:r>
            <a:r>
              <a:rPr lang="en" sz="1383">
                <a:solidFill>
                  <a:srgbClr val="40404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endParaRPr sz="513">
              <a:solidFill>
                <a:srgbClr val="9900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SzPts val="584"/>
              <a:buNone/>
            </a:pPr>
            <a:r>
              <a:t/>
            </a:r>
            <a:endParaRPr b="1" sz="1290"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50800" rtl="0" algn="l">
              <a:lnSpc>
                <a:spcPct val="85000"/>
              </a:lnSpc>
              <a:spcBef>
                <a:spcPts val="500"/>
              </a:spcBef>
              <a:spcAft>
                <a:spcPts val="300"/>
              </a:spcAft>
              <a:buSzPts val="584"/>
              <a:buNone/>
            </a:pPr>
            <a:r>
              <a:rPr lang="en" sz="992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  </a:t>
            </a:r>
            <a:endParaRPr sz="886"/>
          </a:p>
        </p:txBody>
      </p:sp>
      <p:pic>
        <p:nvPicPr>
          <p:cNvPr id="80" name="Google Shape;8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425" y="98350"/>
            <a:ext cx="6816649" cy="8934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81" name="Google Shape;81;p15"/>
          <p:cNvSpPr txBox="1"/>
          <p:nvPr/>
        </p:nvSpPr>
        <p:spPr>
          <a:xfrm>
            <a:off x="1092125" y="625725"/>
            <a:ext cx="5002800" cy="2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9900FF"/>
                </a:solidFill>
                <a:latin typeface="Caveat"/>
                <a:ea typeface="Caveat"/>
                <a:cs typeface="Caveat"/>
                <a:sym typeface="Caveat"/>
              </a:rPr>
              <a:t>“Art is about inventing...not about copying” (Pablo Picasso)</a:t>
            </a:r>
            <a:endParaRPr b="1" sz="1800">
              <a:solidFill>
                <a:srgbClr val="99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82" name="Google Shape;82;p15"/>
          <p:cNvPicPr preferRelativeResize="0"/>
          <p:nvPr/>
        </p:nvPicPr>
        <p:blipFill rotWithShape="1">
          <a:blip r:embed="rId5">
            <a:alphaModFix/>
          </a:blip>
          <a:srcRect b="21379" l="14005" r="13614" t="24741"/>
          <a:stretch/>
        </p:blipFill>
        <p:spPr>
          <a:xfrm>
            <a:off x="6572925" y="2571750"/>
            <a:ext cx="2453976" cy="243567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3" name="Google Shape;83;p15"/>
          <p:cNvPicPr preferRelativeResize="0"/>
          <p:nvPr/>
        </p:nvPicPr>
        <p:blipFill rotWithShape="1">
          <a:blip r:embed="rId6">
            <a:alphaModFix/>
          </a:blip>
          <a:srcRect b="25978" l="21134" r="16486" t="20179"/>
          <a:stretch/>
        </p:blipFill>
        <p:spPr>
          <a:xfrm>
            <a:off x="7055901" y="189900"/>
            <a:ext cx="1970998" cy="226822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84" name="Google Shape;84;p15"/>
          <p:cNvSpPr txBox="1"/>
          <p:nvPr/>
        </p:nvSpPr>
        <p:spPr>
          <a:xfrm>
            <a:off x="4216200" y="4705500"/>
            <a:ext cx="2853300" cy="2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</a:rPr>
              <a:t>Grade 9 Art - Paper Sculpture </a:t>
            </a:r>
            <a:endParaRPr b="1"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6"/>
          <p:cNvSpPr txBox="1"/>
          <p:nvPr/>
        </p:nvSpPr>
        <p:spPr>
          <a:xfrm>
            <a:off x="173675" y="194800"/>
            <a:ext cx="5991000" cy="47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2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Why should I take Grade 9 Art?</a:t>
            </a:r>
            <a:endParaRPr sz="2121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Trebuchet MS"/>
              <a:buChar char="●"/>
            </a:pPr>
            <a:r>
              <a:rPr b="1" lang="en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Art is fun and helps to</a:t>
            </a:r>
            <a:r>
              <a:rPr b="1" lang="en" sz="160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b="1" i="1" lang="en" sz="1600">
                <a:solidFill>
                  <a:srgbClr val="9900FF"/>
                </a:solidFill>
                <a:latin typeface="Trebuchet MS"/>
                <a:ea typeface="Trebuchet MS"/>
                <a:cs typeface="Trebuchet MS"/>
                <a:sym typeface="Trebuchet MS"/>
              </a:rPr>
              <a:t>develop critical thinking skills.</a:t>
            </a:r>
            <a:endParaRPr b="1" i="1" sz="1600">
              <a:solidFill>
                <a:srgbClr val="9900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Trebuchet MS"/>
              <a:buChar char="●"/>
            </a:pPr>
            <a:r>
              <a:rPr b="1" lang="en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Our program focuses on exploring and developing </a:t>
            </a:r>
            <a:r>
              <a:rPr b="1" i="1" lang="en" sz="1600">
                <a:solidFill>
                  <a:srgbClr val="9900FF"/>
                </a:solidFill>
                <a:latin typeface="Trebuchet MS"/>
                <a:ea typeface="Trebuchet MS"/>
                <a:cs typeface="Trebuchet MS"/>
                <a:sym typeface="Trebuchet MS"/>
              </a:rPr>
              <a:t>skills and techniques</a:t>
            </a:r>
            <a:r>
              <a:rPr b="1" lang="en" sz="160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b="1" lang="en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 a variety of</a:t>
            </a:r>
            <a:r>
              <a:rPr b="1" lang="en" sz="160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b="1" i="1" lang="en" sz="1600">
                <a:solidFill>
                  <a:srgbClr val="9900FF"/>
                </a:solidFill>
                <a:latin typeface="Trebuchet MS"/>
                <a:ea typeface="Trebuchet MS"/>
                <a:cs typeface="Trebuchet MS"/>
                <a:sym typeface="Trebuchet MS"/>
              </a:rPr>
              <a:t>disciplines. </a:t>
            </a:r>
            <a:endParaRPr b="1" i="1" sz="1600">
              <a:solidFill>
                <a:srgbClr val="9900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Trebuchet MS"/>
              <a:buChar char="●"/>
            </a:pPr>
            <a:r>
              <a:rPr b="1" lang="en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All of our courses take a</a:t>
            </a:r>
            <a:r>
              <a:rPr b="1" lang="en" sz="160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b="1" i="1" lang="en" sz="1600">
                <a:solidFill>
                  <a:srgbClr val="9900FF"/>
                </a:solidFill>
                <a:latin typeface="Trebuchet MS"/>
                <a:ea typeface="Trebuchet MS"/>
                <a:cs typeface="Trebuchet MS"/>
                <a:sym typeface="Trebuchet MS"/>
              </a:rPr>
              <a:t>“cross-curricular”</a:t>
            </a:r>
            <a:r>
              <a:rPr b="1" lang="en" sz="160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b="1" lang="en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approach with connections made to </a:t>
            </a:r>
            <a:r>
              <a:rPr b="1" i="1" lang="en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history, math, science, and literature.</a:t>
            </a:r>
            <a:endParaRPr b="1" i="1" sz="16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Trebuchet MS"/>
              <a:buChar char="●"/>
            </a:pPr>
            <a:r>
              <a:rPr b="1" lang="en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 growing body of research indicates that art programs actually </a:t>
            </a:r>
            <a:r>
              <a:rPr b="1" i="1" lang="en" sz="1600">
                <a:solidFill>
                  <a:srgbClr val="9900FF"/>
                </a:solidFill>
                <a:latin typeface="Trebuchet MS"/>
                <a:ea typeface="Trebuchet MS"/>
                <a:cs typeface="Trebuchet MS"/>
                <a:sym typeface="Trebuchet MS"/>
              </a:rPr>
              <a:t>improve students’ performance in academic subjects.</a:t>
            </a:r>
            <a:r>
              <a:rPr b="1" lang="en" sz="160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 (Alison Armstrong)</a:t>
            </a:r>
            <a:endParaRPr b="1" sz="1600"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Char char="●"/>
            </a:pPr>
            <a:r>
              <a:rPr b="1" lang="en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Our program offers options to study traditional art, media design and photography in Grades 10 through 12. </a:t>
            </a:r>
            <a:endParaRPr b="1" sz="16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71"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508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  </a:t>
            </a:r>
            <a:endParaRPr sz="9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2"/>
              </a:solidFill>
            </a:endParaRPr>
          </a:p>
        </p:txBody>
      </p:sp>
      <p:pic>
        <p:nvPicPr>
          <p:cNvPr id="91" name="Google Shape;9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68775" y="642625"/>
            <a:ext cx="2670352" cy="35283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92" name="Google Shape;92;p16"/>
          <p:cNvSpPr txBox="1"/>
          <p:nvPr/>
        </p:nvSpPr>
        <p:spPr>
          <a:xfrm>
            <a:off x="6268775" y="4221375"/>
            <a:ext cx="2794500" cy="4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1"/>
                </a:solidFill>
              </a:rPr>
              <a:t>Grade 9 Art Drawing - </a:t>
            </a:r>
            <a:r>
              <a:rPr b="1" lang="en" sz="1100">
                <a:solidFill>
                  <a:schemeClr val="dk1"/>
                </a:solidFill>
              </a:rPr>
              <a:t>Ribbons</a:t>
            </a:r>
            <a:r>
              <a:rPr b="1" lang="en" sz="1100">
                <a:solidFill>
                  <a:schemeClr val="dk1"/>
                </a:solidFill>
              </a:rPr>
              <a:t> of Life</a:t>
            </a:r>
            <a:endParaRPr b="1"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 txBox="1"/>
          <p:nvPr>
            <p:ph idx="1" type="body"/>
          </p:nvPr>
        </p:nvSpPr>
        <p:spPr>
          <a:xfrm>
            <a:off x="1703375" y="1084425"/>
            <a:ext cx="5493600" cy="1736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b="1" i="1" lang="en" sz="868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Links to Department Information: </a:t>
            </a:r>
            <a:endParaRPr b="1" sz="14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b="1" lang="en" sz="8000" u="sng">
                <a:solidFill>
                  <a:srgbClr val="9900F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Visual Arts Department at Langstaff S. S</a:t>
            </a:r>
            <a:r>
              <a:rPr b="1" lang="en" sz="8000">
                <a:solidFill>
                  <a:srgbClr val="9900FF"/>
                </a:solidFill>
              </a:rPr>
              <a:t>.</a:t>
            </a:r>
            <a:r>
              <a:rPr b="1" lang="en" sz="8000"/>
              <a:t> </a:t>
            </a:r>
            <a:endParaRPr b="1" sz="4600">
              <a:solidFill>
                <a:srgbClr val="9900FF"/>
              </a:solidFill>
            </a:endParaRPr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b="1" lang="en" sz="8000" u="sng">
                <a:solidFill>
                  <a:srgbClr val="9900F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Visual Arts Dept. Certificate Program</a:t>
            </a:r>
            <a:r>
              <a:rPr b="1" lang="en" sz="8000">
                <a:solidFill>
                  <a:srgbClr val="9900FF"/>
                </a:solidFill>
              </a:rPr>
              <a:t> </a:t>
            </a:r>
            <a:endParaRPr b="1" sz="8000">
              <a:solidFill>
                <a:srgbClr val="9900FF"/>
              </a:solidFill>
            </a:endParaRPr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b="1" lang="en" sz="8000" u="sng">
                <a:solidFill>
                  <a:srgbClr val="9900F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25 FUN facts about the ARTS</a:t>
            </a:r>
            <a:endParaRPr b="1" sz="8000">
              <a:solidFill>
                <a:srgbClr val="9900FF"/>
              </a:solidFill>
            </a:endParaRPr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9900FF"/>
              </a:solidFill>
            </a:endParaRPr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9900FF"/>
              </a:solidFill>
            </a:endParaRPr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9900FF"/>
              </a:solidFill>
            </a:endParaRPr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9900FF"/>
              </a:solidFill>
            </a:endParaRPr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9900FF"/>
              </a:solidFill>
            </a:endParaRPr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9900FF"/>
              </a:solidFill>
            </a:endParaRPr>
          </a:p>
        </p:txBody>
      </p:sp>
      <p:pic>
        <p:nvPicPr>
          <p:cNvPr id="99" name="Google Shape;99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52425" y="139650"/>
            <a:ext cx="6816649" cy="89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864550" y="2658125"/>
            <a:ext cx="2608651" cy="2312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82250" y="2714425"/>
            <a:ext cx="2121338" cy="225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248639" y="2714425"/>
            <a:ext cx="2370869" cy="2256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8" title="Animoto_video_480p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47125" y="1101725"/>
            <a:ext cx="6774350" cy="390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04825" y="63450"/>
            <a:ext cx="6816649" cy="89347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8"/>
          <p:cNvSpPr txBox="1"/>
          <p:nvPr/>
        </p:nvSpPr>
        <p:spPr>
          <a:xfrm>
            <a:off x="0" y="1025525"/>
            <a:ext cx="11904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/>
              <a:t>Watch our video that showcases some of our student artworks.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YRDSB Document" ma:contentTypeID="0x010100EA4BA40101B6AA4DB2B44F01F8A02F5E00181836740A707740B8FADF1C0AC142C9" ma:contentTypeVersion="2" ma:contentTypeDescription="" ma:contentTypeScope="" ma:versionID="fea2dd5b6fd277d7b6baa4beae7bb476">
  <xsd:schema xmlns:xsd="http://www.w3.org/2001/XMLSchema" xmlns:xs="http://www.w3.org/2001/XMLSchema" xmlns:p="http://schemas.microsoft.com/office/2006/metadata/properties" xmlns:ns2="75586023-3cb6-4b4c-9ad8-68b76bd90bf5" targetNamespace="http://schemas.microsoft.com/office/2006/metadata/properties" ma:root="true" ma:fieldsID="82328b93d37112986820f4a6db355eb9" ns2:_="">
    <xsd:import namespace="75586023-3cb6-4b4c-9ad8-68b76bd90bf5"/>
    <xsd:element name="properties">
      <xsd:complexType>
        <xsd:sequence>
          <xsd:element name="documentManagement">
            <xsd:complexType>
              <xsd:all>
                <xsd:element ref="ns2:Document_x0020_Owner"/>
                <xsd:element ref="ns2:Document_x0020_Author_x0028_s_x0029_" minOccurs="0"/>
                <xsd:element ref="ns2:Document_x0020_Description" minOccurs="0"/>
                <xsd:element ref="ns2:WWW_x0020_Cont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586023-3cb6-4b4c-9ad8-68b76bd90bf5" elementFormDefault="qualified">
    <xsd:import namespace="http://schemas.microsoft.com/office/2006/documentManagement/types"/>
    <xsd:import namespace="http://schemas.microsoft.com/office/infopath/2007/PartnerControls"/>
    <xsd:element name="Document_x0020_Owner" ma:index="2" ma:displayName="Document Owner" ma:internalName="Document_x0020_Owner" ma:readOnly="false">
      <xsd:simpleType>
        <xsd:restriction base="dms:Text">
          <xsd:maxLength value="255"/>
        </xsd:restriction>
      </xsd:simpleType>
    </xsd:element>
    <xsd:element name="Document_x0020_Author_x0028_s_x0029_" ma:index="4" nillable="true" ma:displayName="Document Author(s)" ma:internalName="Document_x0020_Author_x0028_s_x0029_">
      <xsd:simpleType>
        <xsd:restriction base="dms:Text">
          <xsd:maxLength value="255"/>
        </xsd:restriction>
      </xsd:simpleType>
    </xsd:element>
    <xsd:element name="Document_x0020_Description" ma:index="5" nillable="true" ma:displayName="Document Description" ma:internalName="Document_x0020_Description">
      <xsd:simpleType>
        <xsd:restriction base="dms:Note">
          <xsd:maxLength value="255"/>
        </xsd:restriction>
      </xsd:simpleType>
    </xsd:element>
    <xsd:element name="WWW_x0020_Content" ma:index="6" nillable="true" ma:displayName="WWW Content" ma:default="No" ma:format="Dropdown" ma:internalName="WWW_x0020_Content">
      <xsd:simpleType>
        <xsd:restriction base="dms:Choice">
          <xsd:enumeration value="Yes"/>
          <xsd:enumeration value="No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axOccurs="1" ma:index="3" ma:displayName="Keywords">
          <xsd:simpleType xmlns:xs="http://www.w3.org/2001/XMLSchema">
            <xsd:restriction base="xsd:string">
              <xsd:minLength value="1"/>
            </xsd:restriction>
          </xsd:simpleType>
        </xsd:element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_x0020_Author_x0028_s_x0029_ xmlns="75586023-3cb6-4b4c-9ad8-68b76bd90bf5" xsi:nil="true"/>
    <Document_x0020_Description xmlns="75586023-3cb6-4b4c-9ad8-68b76bd90bf5" xsi:nil="true"/>
    <WWW_x0020_Content xmlns="75586023-3cb6-4b4c-9ad8-68b76bd90bf5">No</WWW_x0020_Content>
    <Document_x0020_Owner xmlns="75586023-3cb6-4b4c-9ad8-68b76bd90bf5">Huette Tang</Document_x0020_Owner>
  </documentManagement>
</p:properties>
</file>

<file path=customXml/itemProps1.xml><?xml version="1.0" encoding="utf-8"?>
<ds:datastoreItem xmlns:ds="http://schemas.openxmlformats.org/officeDocument/2006/customXml" ds:itemID="{B50F1D13-14D4-4EA7-8B7C-4DB7FBF88007}"/>
</file>

<file path=customXml/itemProps2.xml><?xml version="1.0" encoding="utf-8"?>
<ds:datastoreItem xmlns:ds="http://schemas.openxmlformats.org/officeDocument/2006/customXml" ds:itemID="{A4DEE125-333E-4A2D-9AFE-E8F856D135E8}"/>
</file>

<file path=customXml/itemProps3.xml><?xml version="1.0" encoding="utf-8"?>
<ds:datastoreItem xmlns:ds="http://schemas.openxmlformats.org/officeDocument/2006/customXml" ds:itemID="{91913D8F-BCAD-4960-9D65-2716B2C485F6}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 Arts, Grade 9, Open House</dc:title>
  <cp:keywords>visual arts, grade 9, open house</cp:keyword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0x010100EA4BA40101B6AA4DB2B44F01F8A02F5E00181836740A707740B8FADF1C0AC142C9</vt:lpwstr>
  </property>
</Properties>
</file>